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300" r:id="rId2"/>
    <p:sldId id="394" r:id="rId3"/>
    <p:sldId id="395" r:id="rId4"/>
    <p:sldId id="396" r:id="rId5"/>
    <p:sldId id="341" r:id="rId6"/>
    <p:sldId id="357" r:id="rId7"/>
    <p:sldId id="344" r:id="rId8"/>
    <p:sldId id="347" r:id="rId9"/>
    <p:sldId id="348" r:id="rId10"/>
    <p:sldId id="398" r:id="rId11"/>
    <p:sldId id="361" r:id="rId12"/>
    <p:sldId id="365" r:id="rId13"/>
    <p:sldId id="363" r:id="rId14"/>
    <p:sldId id="373" r:id="rId15"/>
    <p:sldId id="367" r:id="rId16"/>
    <p:sldId id="399" r:id="rId17"/>
    <p:sldId id="400" r:id="rId18"/>
  </p:sldIdLst>
  <p:sldSz cx="9144000" cy="6858000" type="screen4x3"/>
  <p:notesSz cx="6858000" cy="91440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94719"/>
  </p:normalViewPr>
  <p:slideViewPr>
    <p:cSldViewPr>
      <p:cViewPr varScale="1">
        <p:scale>
          <a:sx n="152" d="100"/>
          <a:sy n="152" d="100"/>
        </p:scale>
        <p:origin x="221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F1076-21ED-47E0-996F-09A4E67E64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DEDA07C-0709-43A0-B4C1-90AFC7EE41A8}">
      <dgm:prSet/>
      <dgm:spPr/>
      <dgm:t>
        <a:bodyPr/>
        <a:lstStyle/>
        <a:p>
          <a:r>
            <a:rPr lang="en-AU" b="1" dirty="0"/>
            <a:t>Integration: </a:t>
          </a:r>
          <a:r>
            <a:rPr lang="en-AU" dirty="0"/>
            <a:t>Avoid the need to build an independent ecosystem of wallets, browser plug-ins, and explorers.</a:t>
          </a:r>
          <a:endParaRPr lang="en-US" dirty="0"/>
        </a:p>
      </dgm:t>
    </dgm:pt>
    <dgm:pt modelId="{57C38B31-9C95-4A5D-858A-C905F78DB105}" type="parTrans" cxnId="{769B3DE9-8922-449A-A991-28FA2C884AAB}">
      <dgm:prSet/>
      <dgm:spPr/>
      <dgm:t>
        <a:bodyPr/>
        <a:lstStyle/>
        <a:p>
          <a:endParaRPr lang="en-US"/>
        </a:p>
      </dgm:t>
    </dgm:pt>
    <dgm:pt modelId="{EB1CF20B-6013-4974-B674-05653A2F6DFD}" type="sibTrans" cxnId="{769B3DE9-8922-449A-A991-28FA2C884AAB}">
      <dgm:prSet/>
      <dgm:spPr/>
      <dgm:t>
        <a:bodyPr/>
        <a:lstStyle/>
        <a:p>
          <a:endParaRPr lang="en-US"/>
        </a:p>
      </dgm:t>
    </dgm:pt>
    <dgm:pt modelId="{926FC668-560B-4F33-872F-34D2A4742B45}">
      <dgm:prSet/>
      <dgm:spPr/>
      <dgm:t>
        <a:bodyPr/>
        <a:lstStyle/>
        <a:p>
          <a:r>
            <a:rPr lang="en-AU" b="1" dirty="0"/>
            <a:t>No dUNL: </a:t>
          </a:r>
          <a:r>
            <a:rPr lang="en-AU" b="0" dirty="0"/>
            <a:t>Av</a:t>
          </a:r>
          <a:r>
            <a:rPr lang="en-AU" dirty="0"/>
            <a:t>oid the need for a separate dUNL and all the complications that come with specifying, identifying, and incentivising a decentralised dUNL.</a:t>
          </a:r>
          <a:endParaRPr lang="en-US" dirty="0"/>
        </a:p>
      </dgm:t>
    </dgm:pt>
    <dgm:pt modelId="{A7025E4D-F590-42CF-9E4D-681D639C40F0}" type="parTrans" cxnId="{3CAC248E-AF2F-4D1D-A12D-2D1CB7A2D42E}">
      <dgm:prSet/>
      <dgm:spPr/>
      <dgm:t>
        <a:bodyPr/>
        <a:lstStyle/>
        <a:p>
          <a:endParaRPr lang="en-US"/>
        </a:p>
      </dgm:t>
    </dgm:pt>
    <dgm:pt modelId="{EDEBAEA0-71DD-4FBB-87AA-0629DC87CD60}" type="sibTrans" cxnId="{3CAC248E-AF2F-4D1D-A12D-2D1CB7A2D42E}">
      <dgm:prSet/>
      <dgm:spPr/>
      <dgm:t>
        <a:bodyPr/>
        <a:lstStyle/>
        <a:p>
          <a:endParaRPr lang="en-US"/>
        </a:p>
      </dgm:t>
    </dgm:pt>
    <dgm:pt modelId="{7F235F3D-281C-43F4-9320-2A0C687E3673}" type="pres">
      <dgm:prSet presAssocID="{461F1076-21ED-47E0-996F-09A4E67E64DD}" presName="root" presStyleCnt="0">
        <dgm:presLayoutVars>
          <dgm:dir/>
          <dgm:resizeHandles val="exact"/>
        </dgm:presLayoutVars>
      </dgm:prSet>
      <dgm:spPr/>
    </dgm:pt>
    <dgm:pt modelId="{F33FDD08-5F48-4C4B-84D7-45D4B7B9D915}" type="pres">
      <dgm:prSet presAssocID="{9DEDA07C-0709-43A0-B4C1-90AFC7EE41A8}" presName="compNode" presStyleCnt="0"/>
      <dgm:spPr/>
    </dgm:pt>
    <dgm:pt modelId="{3BCF7018-0AD9-4F11-9CDF-81DC3C46BF60}" type="pres">
      <dgm:prSet presAssocID="{9DEDA07C-0709-43A0-B4C1-90AFC7EE41A8}" presName="bgRect" presStyleLbl="bgShp" presStyleIdx="0" presStyleCnt="2"/>
      <dgm:spPr/>
    </dgm:pt>
    <dgm:pt modelId="{EF4D780C-9EC2-4401-BD05-B9E9921CD381}" type="pres">
      <dgm:prSet presAssocID="{9DEDA07C-0709-43A0-B4C1-90AFC7EE41A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ED81A80B-0BC3-4B55-882D-7E504B216B1E}" type="pres">
      <dgm:prSet presAssocID="{9DEDA07C-0709-43A0-B4C1-90AFC7EE41A8}" presName="spaceRect" presStyleCnt="0"/>
      <dgm:spPr/>
    </dgm:pt>
    <dgm:pt modelId="{76A1E795-1ADA-4783-983B-D3442AD2D83D}" type="pres">
      <dgm:prSet presAssocID="{9DEDA07C-0709-43A0-B4C1-90AFC7EE41A8}" presName="parTx" presStyleLbl="revTx" presStyleIdx="0" presStyleCnt="2">
        <dgm:presLayoutVars>
          <dgm:chMax val="0"/>
          <dgm:chPref val="0"/>
        </dgm:presLayoutVars>
      </dgm:prSet>
      <dgm:spPr/>
    </dgm:pt>
    <dgm:pt modelId="{029049C2-85C7-4B18-8FD3-C3C3D5FD13F3}" type="pres">
      <dgm:prSet presAssocID="{EB1CF20B-6013-4974-B674-05653A2F6DFD}" presName="sibTrans" presStyleCnt="0"/>
      <dgm:spPr/>
    </dgm:pt>
    <dgm:pt modelId="{A2DCD97D-022A-4A30-A1CD-46072F619022}" type="pres">
      <dgm:prSet presAssocID="{926FC668-560B-4F33-872F-34D2A4742B45}" presName="compNode" presStyleCnt="0"/>
      <dgm:spPr/>
    </dgm:pt>
    <dgm:pt modelId="{70826766-C669-45C8-8F0B-F342A40137DE}" type="pres">
      <dgm:prSet presAssocID="{926FC668-560B-4F33-872F-34D2A4742B45}" presName="bgRect" presStyleLbl="bgShp" presStyleIdx="1" presStyleCnt="2"/>
      <dgm:spPr/>
    </dgm:pt>
    <dgm:pt modelId="{0149D9BD-4F71-42CE-A866-44EFCDF8F9DD}" type="pres">
      <dgm:prSet presAssocID="{926FC668-560B-4F33-872F-34D2A4742B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B09A212-18BA-4470-9221-3FDD01393B1B}" type="pres">
      <dgm:prSet presAssocID="{926FC668-560B-4F33-872F-34D2A4742B45}" presName="spaceRect" presStyleCnt="0"/>
      <dgm:spPr/>
    </dgm:pt>
    <dgm:pt modelId="{2326286C-F833-4A76-9137-506A0D4001F7}" type="pres">
      <dgm:prSet presAssocID="{926FC668-560B-4F33-872F-34D2A4742B4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7F9FD61-32AD-4140-8053-823C337D2C45}" type="presOf" srcId="{926FC668-560B-4F33-872F-34D2A4742B45}" destId="{2326286C-F833-4A76-9137-506A0D4001F7}" srcOrd="0" destOrd="0" presId="urn:microsoft.com/office/officeart/2018/2/layout/IconVerticalSolidList"/>
    <dgm:cxn modelId="{FEA5087B-BFD3-4F46-8432-0CB7B388FF0E}" type="presOf" srcId="{461F1076-21ED-47E0-996F-09A4E67E64DD}" destId="{7F235F3D-281C-43F4-9320-2A0C687E3673}" srcOrd="0" destOrd="0" presId="urn:microsoft.com/office/officeart/2018/2/layout/IconVerticalSolidList"/>
    <dgm:cxn modelId="{7BC37185-A723-4050-8552-3C359DA6A5FD}" type="presOf" srcId="{9DEDA07C-0709-43A0-B4C1-90AFC7EE41A8}" destId="{76A1E795-1ADA-4783-983B-D3442AD2D83D}" srcOrd="0" destOrd="0" presId="urn:microsoft.com/office/officeart/2018/2/layout/IconVerticalSolidList"/>
    <dgm:cxn modelId="{3CAC248E-AF2F-4D1D-A12D-2D1CB7A2D42E}" srcId="{461F1076-21ED-47E0-996F-09A4E67E64DD}" destId="{926FC668-560B-4F33-872F-34D2A4742B45}" srcOrd="1" destOrd="0" parTransId="{A7025E4D-F590-42CF-9E4D-681D639C40F0}" sibTransId="{EDEBAEA0-71DD-4FBB-87AA-0629DC87CD60}"/>
    <dgm:cxn modelId="{769B3DE9-8922-449A-A991-28FA2C884AAB}" srcId="{461F1076-21ED-47E0-996F-09A4E67E64DD}" destId="{9DEDA07C-0709-43A0-B4C1-90AFC7EE41A8}" srcOrd="0" destOrd="0" parTransId="{57C38B31-9C95-4A5D-858A-C905F78DB105}" sibTransId="{EB1CF20B-6013-4974-B674-05653A2F6DFD}"/>
    <dgm:cxn modelId="{E3FC2EFF-F08F-42FE-BD8B-246DE61396EF}" type="presParOf" srcId="{7F235F3D-281C-43F4-9320-2A0C687E3673}" destId="{F33FDD08-5F48-4C4B-84D7-45D4B7B9D915}" srcOrd="0" destOrd="0" presId="urn:microsoft.com/office/officeart/2018/2/layout/IconVerticalSolidList"/>
    <dgm:cxn modelId="{DDEFD049-BE2A-427A-BC88-EED9DBCF778B}" type="presParOf" srcId="{F33FDD08-5F48-4C4B-84D7-45D4B7B9D915}" destId="{3BCF7018-0AD9-4F11-9CDF-81DC3C46BF60}" srcOrd="0" destOrd="0" presId="urn:microsoft.com/office/officeart/2018/2/layout/IconVerticalSolidList"/>
    <dgm:cxn modelId="{C036EF9D-552F-43C0-B747-2AAA968EF425}" type="presParOf" srcId="{F33FDD08-5F48-4C4B-84D7-45D4B7B9D915}" destId="{EF4D780C-9EC2-4401-BD05-B9E9921CD381}" srcOrd="1" destOrd="0" presId="urn:microsoft.com/office/officeart/2018/2/layout/IconVerticalSolidList"/>
    <dgm:cxn modelId="{F7AC3A2E-E529-47CE-89A0-C75716AFED7B}" type="presParOf" srcId="{F33FDD08-5F48-4C4B-84D7-45D4B7B9D915}" destId="{ED81A80B-0BC3-4B55-882D-7E504B216B1E}" srcOrd="2" destOrd="0" presId="urn:microsoft.com/office/officeart/2018/2/layout/IconVerticalSolidList"/>
    <dgm:cxn modelId="{98F65D0A-E54E-49B1-96C2-E9819D52D115}" type="presParOf" srcId="{F33FDD08-5F48-4C4B-84D7-45D4B7B9D915}" destId="{76A1E795-1ADA-4783-983B-D3442AD2D83D}" srcOrd="3" destOrd="0" presId="urn:microsoft.com/office/officeart/2018/2/layout/IconVerticalSolidList"/>
    <dgm:cxn modelId="{B67E147D-20E1-49BC-A472-3C4288B2E0A2}" type="presParOf" srcId="{7F235F3D-281C-43F4-9320-2A0C687E3673}" destId="{029049C2-85C7-4B18-8FD3-C3C3D5FD13F3}" srcOrd="1" destOrd="0" presId="urn:microsoft.com/office/officeart/2018/2/layout/IconVerticalSolidList"/>
    <dgm:cxn modelId="{50CF2D51-F2BF-4ECD-A02E-3CB70606CB7C}" type="presParOf" srcId="{7F235F3D-281C-43F4-9320-2A0C687E3673}" destId="{A2DCD97D-022A-4A30-A1CD-46072F619022}" srcOrd="2" destOrd="0" presId="urn:microsoft.com/office/officeart/2018/2/layout/IconVerticalSolidList"/>
    <dgm:cxn modelId="{E9C8DD06-3206-4232-955C-F98BBF455D0A}" type="presParOf" srcId="{A2DCD97D-022A-4A30-A1CD-46072F619022}" destId="{70826766-C669-45C8-8F0B-F342A40137DE}" srcOrd="0" destOrd="0" presId="urn:microsoft.com/office/officeart/2018/2/layout/IconVerticalSolidList"/>
    <dgm:cxn modelId="{B35AD094-2117-4CFA-A3C1-4250219513F1}" type="presParOf" srcId="{A2DCD97D-022A-4A30-A1CD-46072F619022}" destId="{0149D9BD-4F71-42CE-A866-44EFCDF8F9DD}" srcOrd="1" destOrd="0" presId="urn:microsoft.com/office/officeart/2018/2/layout/IconVerticalSolidList"/>
    <dgm:cxn modelId="{A1AEDBA8-FD2B-4BC0-A7E6-ABAC3E6989A8}" type="presParOf" srcId="{A2DCD97D-022A-4A30-A1CD-46072F619022}" destId="{9B09A212-18BA-4470-9221-3FDD01393B1B}" srcOrd="2" destOrd="0" presId="urn:microsoft.com/office/officeart/2018/2/layout/IconVerticalSolidList"/>
    <dgm:cxn modelId="{5B09AD42-3272-42D9-9186-01BBC653A06B}" type="presParOf" srcId="{A2DCD97D-022A-4A30-A1CD-46072F619022}" destId="{2326286C-F833-4A76-9137-506A0D4001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F7018-0AD9-4F11-9CDF-81DC3C46BF60}">
      <dsp:nvSpPr>
        <dsp:cNvPr id="0" name=""/>
        <dsp:cNvSpPr/>
      </dsp:nvSpPr>
      <dsp:spPr>
        <a:xfrm>
          <a:off x="0" y="428059"/>
          <a:ext cx="4041775" cy="941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D780C-9EC2-4401-BD05-B9E9921CD381}">
      <dsp:nvSpPr>
        <dsp:cNvPr id="0" name=""/>
        <dsp:cNvSpPr/>
      </dsp:nvSpPr>
      <dsp:spPr>
        <a:xfrm>
          <a:off x="284906" y="639973"/>
          <a:ext cx="518518" cy="51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1E795-1ADA-4783-983B-D3442AD2D83D}">
      <dsp:nvSpPr>
        <dsp:cNvPr id="0" name=""/>
        <dsp:cNvSpPr/>
      </dsp:nvSpPr>
      <dsp:spPr>
        <a:xfrm>
          <a:off x="1088331" y="428059"/>
          <a:ext cx="2951314" cy="942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76" tIns="99776" rIns="99776" bIns="9977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 dirty="0"/>
            <a:t>Integration: </a:t>
          </a:r>
          <a:r>
            <a:rPr lang="en-AU" sz="1400" kern="1200" dirty="0"/>
            <a:t>Avoid the need to build an independent ecosystem of wallets, browser plug-ins, and explorers.</a:t>
          </a:r>
          <a:endParaRPr lang="en-US" sz="1400" kern="1200" dirty="0"/>
        </a:p>
      </dsp:txBody>
      <dsp:txXfrm>
        <a:off x="1088331" y="428059"/>
        <a:ext cx="2951314" cy="942760"/>
      </dsp:txXfrm>
    </dsp:sp>
    <dsp:sp modelId="{70826766-C669-45C8-8F0B-F342A40137DE}">
      <dsp:nvSpPr>
        <dsp:cNvPr id="0" name=""/>
        <dsp:cNvSpPr/>
      </dsp:nvSpPr>
      <dsp:spPr>
        <a:xfrm>
          <a:off x="0" y="1592646"/>
          <a:ext cx="4041775" cy="941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9D9BD-4F71-42CE-A866-44EFCDF8F9DD}">
      <dsp:nvSpPr>
        <dsp:cNvPr id="0" name=""/>
        <dsp:cNvSpPr/>
      </dsp:nvSpPr>
      <dsp:spPr>
        <a:xfrm>
          <a:off x="284906" y="1804560"/>
          <a:ext cx="518518" cy="51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6286C-F833-4A76-9137-506A0D4001F7}">
      <dsp:nvSpPr>
        <dsp:cNvPr id="0" name=""/>
        <dsp:cNvSpPr/>
      </dsp:nvSpPr>
      <dsp:spPr>
        <a:xfrm>
          <a:off x="1088331" y="1592646"/>
          <a:ext cx="2951314" cy="942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76" tIns="99776" rIns="99776" bIns="9977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 dirty="0"/>
            <a:t>No dUNL: </a:t>
          </a:r>
          <a:r>
            <a:rPr lang="en-AU" sz="1400" b="0" kern="1200" dirty="0"/>
            <a:t>Av</a:t>
          </a:r>
          <a:r>
            <a:rPr lang="en-AU" sz="1400" kern="1200" dirty="0"/>
            <a:t>oid the need for a separate dUNL and all the complications that come with specifying, identifying, and incentivising a decentralised dUNL.</a:t>
          </a:r>
          <a:endParaRPr lang="en-US" sz="1400" kern="1200" dirty="0"/>
        </a:p>
      </dsp:txBody>
      <dsp:txXfrm>
        <a:off x="1088331" y="1592646"/>
        <a:ext cx="2951314" cy="942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86EB1B2-2286-E243-A0B3-6BC89E440F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F544E38-5522-BE4F-8DB2-20DFC0111D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C64730C0-6D73-1E4D-AA42-0BF874B35FB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DB0629F-6703-A642-8BCD-7397181784C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noProof="0"/>
              <a:t>Click to edit Master text styles</a:t>
            </a:r>
          </a:p>
          <a:p>
            <a:pPr lvl="1"/>
            <a:r>
              <a:rPr lang="en-AU" altLang="en-US" noProof="0"/>
              <a:t>Second level</a:t>
            </a:r>
          </a:p>
          <a:p>
            <a:pPr lvl="2"/>
            <a:r>
              <a:rPr lang="en-AU" altLang="en-US" noProof="0"/>
              <a:t>Third level</a:t>
            </a:r>
          </a:p>
          <a:p>
            <a:pPr lvl="3"/>
            <a:r>
              <a:rPr lang="en-AU" altLang="en-US" noProof="0"/>
              <a:t>Fourth level</a:t>
            </a:r>
          </a:p>
          <a:p>
            <a:pPr lvl="4"/>
            <a:r>
              <a:rPr lang="en-AU" alt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FAD332C-B1AD-0649-A2AB-DC6BB066653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A5CC773-7FB3-D941-896D-F94536A33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D44475B-974D-A448-B761-CAA1854D9587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Arial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26D220-5812-884B-9759-500E1816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52963"/>
            <a:ext cx="9144000" cy="220503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ea typeface="+mn-ea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C1B81BD-E407-9749-992A-B8425F08B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dirty="0">
              <a:ea typeface="+mn-ea"/>
            </a:endParaRPr>
          </a:p>
        </p:txBody>
      </p:sp>
      <p:pic>
        <p:nvPicPr>
          <p:cNvPr id="6" name="Picture 9" descr="ANU_LOGO_WHITE">
            <a:extLst>
              <a:ext uri="{FF2B5EF4-FFF2-40B4-BE49-F238E27FC236}">
                <a16:creationId xmlns:a16="http://schemas.microsoft.com/office/drawing/2014/main" id="{5E527D56-D9C9-1F46-92E5-CDD3AD9A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652963"/>
            <a:ext cx="8280400" cy="51911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altLang="en-US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1919288"/>
            <a:ext cx="8207375" cy="64135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altLang="en-US" noProof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F4572E0-2AF1-884D-83B0-C1C8E6B0E4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7D37258-4D18-134F-8DDC-9ECE3A817B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B57C010-D9B2-E94F-8D62-21D2B9B212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81910D-8310-D144-8750-E26E10152195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80520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F10140A-24A5-2143-B2F2-36690206E5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B99C68-D85E-FD4C-8E2F-1AFE341C90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F90612-FDC8-964B-B9A2-1D69D08901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48641-6994-7F41-B0AD-994BC0A75FF4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87221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765175"/>
            <a:ext cx="2058988" cy="5360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5175"/>
            <a:ext cx="6029325" cy="5360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9F1CEF-2EF3-A244-ACD9-7FB5BF176F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540668-7053-5D43-90C3-39FF01868C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ED79EF-81B5-9346-94BE-96EB32C8BC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FD0A8-F73E-F24D-8602-DF66B277DF8D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5831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95E00F-6F60-4F4C-B448-8A9F57DFC1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515D65-42F0-CD41-B6D7-E8A0F0EC92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291A5C-B4AA-A149-96B7-840ECD171D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BD89D-526B-4A48-9B56-D5012C774D10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08277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C9A98F-1060-134A-B5D8-B5B2C23085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642BD6-0E2C-6A4E-B221-86F1BCE33D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68F0F7-3E5D-DD41-AABF-5A66E502E2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7E999-81E1-A847-BAA1-249623BBD8BD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79173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6113"/>
            <a:ext cx="4038600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038600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E37A4-3319-854F-8C6C-E0C9C88678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0127B-D379-FC43-A4C7-B528AAD8C2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1D209B-37C2-464C-A6CA-B464A512B4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81B79-5DE8-8A47-90AA-9227EC79302F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1231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0E688D9-D0EE-AA48-8213-BE26173677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9DEC627-3FD7-7E43-B3E7-4192742707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0F670FA-7334-8448-8398-B57E92BA64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F64C9-F148-344F-943A-BE4B09D0CED3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61340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0E1C851-B1BC-EB42-8188-E06C91AF85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A387AB-232A-824D-BDE6-A0297C30F1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4474EA-8F8E-B54C-9051-DF93A20436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B518E-D0BB-DC4C-8A90-B75C7B2E7F3E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9375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9F1823F-2B12-3C40-920E-E2D6E60220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7BAE02A-22C5-F744-90F6-90E257AE62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D29B811-E258-A542-9921-AFBA641141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18E8E-780F-3D4E-82E2-7E9A1CA82138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68968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A0D72-5B9B-FF47-94A6-BB8A619AF0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B94FA-C448-7949-9775-BCB327BE67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815DB-DB0F-1948-B748-FC2E7686E2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3944D-E3B7-6345-8AA7-A3699670BD36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04417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C8878-9921-B743-B07B-DCF97F0411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FACAE-E7BE-E348-9535-7143FF7A0E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9FBA0-98D7-A340-B17D-A045286AF0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429D3E-2116-9B4B-8195-FFF759682A12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05227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4B87E906-9021-8B41-BAC9-93E484F6D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ea typeface="+mn-ea"/>
            </a:endParaRP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B0787CEF-4C28-3647-866D-5901168BA4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E60C045-1012-0448-896E-CE39B3AAC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16113"/>
            <a:ext cx="82296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C02F731-B346-CA45-A355-858DE36033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31C6808-A4F6-E84E-A016-0CB7955840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AU" altLang="en-US" dirty="0"/>
              <a:t>Footer text goes in here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E5B7CA5-087F-D841-A717-8A133BF75C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39382F23-FD80-1646-9C98-1E3D9256C6BD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  <p:sp>
        <p:nvSpPr>
          <p:cNvPr id="1032" name="Rectangle 7">
            <a:extLst>
              <a:ext uri="{FF2B5EF4-FFF2-40B4-BE49-F238E27FC236}">
                <a16:creationId xmlns:a16="http://schemas.microsoft.com/office/drawing/2014/main" id="{0F01B2A9-4D25-7844-B078-6DE39E7F5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dirty="0">
              <a:ea typeface="+mn-ea"/>
            </a:endParaRPr>
          </a:p>
        </p:txBody>
      </p:sp>
      <p:pic>
        <p:nvPicPr>
          <p:cNvPr id="1033" name="Picture 9" descr="ANU_LOGO_WHITE">
            <a:extLst>
              <a:ext uri="{FF2B5EF4-FFF2-40B4-BE49-F238E27FC236}">
                <a16:creationId xmlns:a16="http://schemas.microsoft.com/office/drawing/2014/main" id="{7A60E960-834B-754B-BC81-771F1F72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527688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hpdemo.evernode.org/everdog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D4E3A5E7-5883-D44F-BAE8-16F10594A6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916797"/>
            <a:ext cx="8207375" cy="646331"/>
          </a:xfrm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Liability Workshop</a:t>
            </a:r>
          </a:p>
        </p:txBody>
      </p:sp>
      <p:sp>
        <p:nvSpPr>
          <p:cNvPr id="26626" name="Subtitle 2">
            <a:extLst>
              <a:ext uri="{FF2B5EF4-FFF2-40B4-BE49-F238E27FC236}">
                <a16:creationId xmlns:a16="http://schemas.microsoft.com/office/drawing/2014/main" id="{29F19E7C-B310-6745-B16E-694ACB65947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8313" y="4652963"/>
            <a:ext cx="8280400" cy="523875"/>
          </a:xfrm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Blockchain &amp; Legal Innovation I – Tutorial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381B-4572-124E-839A-E756E282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Tech, But So What…?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5E8E2-03EB-3D47-A7BF-7FDC20139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Are You Going To Use It?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Own Network vs L2 on Existing L1</a:t>
            </a:r>
          </a:p>
          <a:p>
            <a:endParaRPr lang="en-US" dirty="0"/>
          </a:p>
          <a:p>
            <a:r>
              <a:rPr lang="en-US" dirty="0"/>
              <a:t>Own Token vs L1 Token</a:t>
            </a:r>
          </a:p>
          <a:p>
            <a:endParaRPr lang="en-US" dirty="0"/>
          </a:p>
          <a:p>
            <a:r>
              <a:rPr lang="en-US" dirty="0"/>
              <a:t>Token Distribution Mechanism?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A9324-C815-FF47-883E-648FB037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FBD89D-526B-4A48-9B56-D5012C774D10}" type="slidenum">
              <a:rPr lang="en-AU" altLang="en-US" smtClean="0"/>
              <a:pPr>
                <a:defRPr/>
              </a:pPr>
              <a:t>10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00485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B4F4-5B33-F743-97D9-069BE555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= L2 on XRPL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E7370-D8B3-4645-A8C1-1A4DA0A0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CC8031-DC52-154F-AFF8-786A8ED31A31}" type="slidenum">
              <a:rPr lang="en-AU" altLang="en-US" smtClean="0"/>
              <a:pPr>
                <a:defRPr/>
              </a:pPr>
              <a:t>11</a:t>
            </a:fld>
            <a:endParaRPr lang="en-AU" altLang="en-US" dirty="0"/>
          </a:p>
        </p:txBody>
      </p:sp>
      <p:pic>
        <p:nvPicPr>
          <p:cNvPr id="6" name="Content Placeholder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25B5800-A217-644E-9AA8-798F68BDA2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4356"/>
          <a:stretch/>
        </p:blipFill>
        <p:spPr>
          <a:xfrm>
            <a:off x="2835579" y="2456069"/>
            <a:ext cx="4580287" cy="2872454"/>
          </a:xfrm>
        </p:spPr>
      </p:pic>
      <p:pic>
        <p:nvPicPr>
          <p:cNvPr id="8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E25B49A4-17F0-3043-8109-ADC4190728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69891" y="3429000"/>
            <a:ext cx="2765298" cy="926592"/>
          </a:xfrm>
        </p:spPr>
      </p:pic>
    </p:spTree>
    <p:extLst>
      <p:ext uri="{BB962C8B-B14F-4D97-AF65-F5344CB8AC3E}">
        <p14:creationId xmlns:p14="http://schemas.microsoft.com/office/powerpoint/2010/main" val="24133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A49E-C88E-FA4D-9EAE-1209116AF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8760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Why XRPL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9D0AA-E8EE-E240-B14E-4F39EFB1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229100"/>
            <a:ext cx="4040188" cy="479822"/>
          </a:xfrm>
        </p:spPr>
        <p:txBody>
          <a:bodyPr wrap="square" anchor="b">
            <a:normAutofit fontScale="92500"/>
          </a:bodyPr>
          <a:lstStyle/>
          <a:p>
            <a:r>
              <a:rPr lang="en-AU" dirty="0"/>
              <a:t>XRP Ledger Benefits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21541-A6B0-C241-852C-F6922D9BA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697782"/>
            <a:ext cx="4040188" cy="2963466"/>
          </a:xfrm>
        </p:spPr>
        <p:txBody>
          <a:bodyPr wrap="square" anchor="t"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AU" b="1" dirty="0"/>
              <a:t>Speedy</a:t>
            </a:r>
          </a:p>
          <a:p>
            <a:pPr>
              <a:lnSpc>
                <a:spcPct val="90000"/>
              </a:lnSpc>
            </a:pPr>
            <a:endParaRPr lang="en-AU" b="1" dirty="0"/>
          </a:p>
          <a:p>
            <a:pPr>
              <a:lnSpc>
                <a:spcPct val="90000"/>
              </a:lnSpc>
            </a:pPr>
            <a:r>
              <a:rPr lang="en-AU" b="1" dirty="0"/>
              <a:t>Cheap</a:t>
            </a:r>
          </a:p>
          <a:p>
            <a:pPr>
              <a:lnSpc>
                <a:spcPct val="90000"/>
              </a:lnSpc>
            </a:pPr>
            <a:endParaRPr lang="en-AU" b="1" dirty="0"/>
          </a:p>
          <a:p>
            <a:pPr>
              <a:lnSpc>
                <a:spcPct val="90000"/>
              </a:lnSpc>
            </a:pPr>
            <a:r>
              <a:rPr lang="en-AU" b="1" dirty="0"/>
              <a:t>Reliable</a:t>
            </a:r>
            <a:endParaRPr lang="en-AU" dirty="0"/>
          </a:p>
          <a:p>
            <a:pPr>
              <a:lnSpc>
                <a:spcPct val="90000"/>
              </a:lnSpc>
            </a:pPr>
            <a:endParaRPr lang="en-AU" b="1" dirty="0"/>
          </a:p>
          <a:p>
            <a:pPr>
              <a:lnSpc>
                <a:spcPct val="90000"/>
              </a:lnSpc>
            </a:pPr>
            <a:r>
              <a:rPr lang="en-AU" b="1" dirty="0"/>
              <a:t>Secure</a:t>
            </a:r>
          </a:p>
          <a:p>
            <a:pPr>
              <a:lnSpc>
                <a:spcPct val="90000"/>
              </a:lnSpc>
            </a:pPr>
            <a:endParaRPr lang="en-AU" b="1" dirty="0"/>
          </a:p>
          <a:p>
            <a:pPr>
              <a:lnSpc>
                <a:spcPct val="90000"/>
              </a:lnSpc>
            </a:pPr>
            <a:r>
              <a:rPr lang="en-AU" b="1" dirty="0"/>
              <a:t>Native DEX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AFF2A-0421-CD46-951C-33E448C65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30" y="2229100"/>
            <a:ext cx="4041775" cy="479822"/>
          </a:xfrm>
        </p:spPr>
        <p:txBody>
          <a:bodyPr wrap="square" anchor="b">
            <a:normAutofit fontScale="92500"/>
          </a:bodyPr>
          <a:lstStyle/>
          <a:p>
            <a:r>
              <a:rPr lang="en-AU" dirty="0"/>
              <a:t>Existing Ecosystem Benefits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8A357-DCFA-3342-BB21-0F9DDB0D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1014" y="5715000"/>
            <a:ext cx="585787" cy="161925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  <a:defRPr/>
            </a:pPr>
            <a:fld id="{3E9244AE-9055-9542-95CB-CAFBF49CD320}" type="slidenum">
              <a:rPr lang="en-AU" altLang="en-US" sz="675"/>
              <a:pPr>
                <a:lnSpc>
                  <a:spcPct val="90000"/>
                </a:lnSpc>
                <a:spcAft>
                  <a:spcPts val="450"/>
                </a:spcAft>
                <a:defRPr/>
              </a:pPr>
              <a:t>12</a:t>
            </a:fld>
            <a:endParaRPr lang="en-AU" altLang="en-US" sz="675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FA3F5906-2A4A-455E-912A-740FE53C845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4645030" y="2697782"/>
          <a:ext cx="4041775" cy="2963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065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3BFF872-A3DD-457F-96E1-6240B2FF6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268761"/>
            <a:ext cx="3008313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Evers – Native Token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D71F451-6DF2-E342-B4FF-53C4BFA54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808456"/>
            <a:ext cx="5111750" cy="3603783"/>
          </a:xfr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0A74AA-2C6C-45A5-BC66-7A9E80C82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5" y="2205202"/>
            <a:ext cx="3008313" cy="2120462"/>
          </a:xfr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anchor="t">
            <a:normAutofit lnSpcReduction="10000"/>
          </a:bodyPr>
          <a:lstStyle/>
          <a:p>
            <a:endParaRPr lang="en-AU" sz="600" b="1" i="1" dirty="0"/>
          </a:p>
          <a:p>
            <a:r>
              <a:rPr lang="en-AU" sz="900" b="1" i="1" dirty="0"/>
              <a:t>Name:</a:t>
            </a:r>
            <a:r>
              <a:rPr lang="en-AU" sz="900" i="1" dirty="0"/>
              <a:t> Evers</a:t>
            </a:r>
            <a:endParaRPr lang="en-AU" sz="900" b="1" i="1" dirty="0"/>
          </a:p>
          <a:p>
            <a:endParaRPr lang="en-AU" sz="600" b="1" i="1" dirty="0"/>
          </a:p>
          <a:p>
            <a:r>
              <a:rPr lang="en-AU" sz="900" b="1" i="1" dirty="0"/>
              <a:t>Ticker:</a:t>
            </a:r>
            <a:r>
              <a:rPr lang="en-AU" sz="900" i="1" dirty="0"/>
              <a:t> EVRS</a:t>
            </a:r>
          </a:p>
          <a:p>
            <a:endParaRPr lang="en-AU" sz="600" b="1" i="1" dirty="0"/>
          </a:p>
          <a:p>
            <a:r>
              <a:rPr lang="en-AU" sz="900" b="1" i="1" dirty="0"/>
              <a:t>Smallest Unit:</a:t>
            </a:r>
            <a:r>
              <a:rPr lang="en-AU" sz="900" i="1" dirty="0"/>
              <a:t> a “Now”. 1 Now = 0.00000001 Evers.</a:t>
            </a:r>
            <a:endParaRPr lang="en-AU" sz="900" b="1" i="1" dirty="0"/>
          </a:p>
          <a:p>
            <a:endParaRPr lang="en-AU" sz="600" b="1" i="1" dirty="0"/>
          </a:p>
          <a:p>
            <a:r>
              <a:rPr lang="en-AU" sz="900" b="1" i="1" dirty="0"/>
              <a:t>Distribution Mechanism:</a:t>
            </a:r>
            <a:r>
              <a:rPr lang="en-AU" sz="900" i="1" dirty="0"/>
              <a:t> Airdrops plus Rewards to reliable nodes</a:t>
            </a:r>
            <a:endParaRPr lang="en-AU" sz="900" b="1" i="1" dirty="0"/>
          </a:p>
          <a:p>
            <a:endParaRPr lang="en-AU" sz="600" b="1" i="1" dirty="0"/>
          </a:p>
          <a:p>
            <a:r>
              <a:rPr lang="en-AU" sz="900" b="1" i="1" dirty="0"/>
              <a:t>Reward Trigger:</a:t>
            </a:r>
            <a:r>
              <a:rPr lang="en-AU" sz="900" i="1" dirty="0"/>
              <a:t> Every Moment = every 72 ledgers (est. six minutes)</a:t>
            </a:r>
            <a:endParaRPr lang="en-AU" sz="900" b="1" i="1" dirty="0"/>
          </a:p>
          <a:p>
            <a:endParaRPr lang="en-AU" sz="600" b="1" i="1" dirty="0"/>
          </a:p>
          <a:p>
            <a:r>
              <a:rPr lang="en-AU" sz="900" b="1" i="1" dirty="0"/>
              <a:t>Maximum Supply:</a:t>
            </a:r>
            <a:r>
              <a:rPr lang="en-AU" sz="900" i="1" dirty="0"/>
              <a:t> 25,804,800</a:t>
            </a:r>
            <a:endParaRPr lang="en-AU" sz="900" b="1" i="1" dirty="0"/>
          </a:p>
          <a:p>
            <a:endParaRPr lang="en-AU" sz="600" b="1" i="1" dirty="0"/>
          </a:p>
          <a:p>
            <a:r>
              <a:rPr lang="en-AU" sz="900" b="1" i="1" dirty="0"/>
              <a:t>Emission Timeframe:</a:t>
            </a:r>
            <a:r>
              <a:rPr lang="en-AU" sz="900" i="1" dirty="0"/>
              <a:t> ~59.61 years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8BEFB-B0B5-BB4C-BEE9-6770A548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1014" y="5715000"/>
            <a:ext cx="585787" cy="161925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  <a:defRPr/>
            </a:pPr>
            <a:fld id="{81CC8031-DC52-154F-AFF8-786A8ED31A31}" type="slidenum">
              <a:rPr lang="en-AU" altLang="en-US" sz="675"/>
              <a:pPr>
                <a:lnSpc>
                  <a:spcPct val="90000"/>
                </a:lnSpc>
                <a:spcAft>
                  <a:spcPts val="450"/>
                </a:spcAft>
                <a:defRPr/>
              </a:pPr>
              <a:t>13</a:t>
            </a:fld>
            <a:endParaRPr lang="en-AU" altLang="en-US" sz="675" dirty="0"/>
          </a:p>
        </p:txBody>
      </p:sp>
    </p:spTree>
    <p:extLst>
      <p:ext uri="{BB962C8B-B14F-4D97-AF65-F5344CB8AC3E}">
        <p14:creationId xmlns:p14="http://schemas.microsoft.com/office/powerpoint/2010/main" val="3728169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359E-1AD3-E44B-BDFF-DE360F12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Tokens</a:t>
            </a:r>
          </a:p>
        </p:txBody>
      </p:sp>
      <p:pic>
        <p:nvPicPr>
          <p:cNvPr id="7" name="Content Placeholder 6" descr="Server with solid fill">
            <a:extLst>
              <a:ext uri="{FF2B5EF4-FFF2-40B4-BE49-F238E27FC236}">
                <a16:creationId xmlns:a16="http://schemas.microsoft.com/office/drawing/2014/main" id="{C39D8118-F2B8-D440-BC47-B9499EBE3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1305" y="3086100"/>
            <a:ext cx="685800" cy="685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86F20-51AC-CC4E-BB73-2F991269D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5" y="2204866"/>
            <a:ext cx="3008313" cy="2365163"/>
          </a:xfr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en-AU" sz="600" b="1" i="1" dirty="0"/>
          </a:p>
          <a:p>
            <a:r>
              <a:rPr lang="en-AU" sz="900" b="1" i="1" dirty="0"/>
              <a:t>Name:</a:t>
            </a:r>
            <a:r>
              <a:rPr lang="en-AU" sz="900" i="1" dirty="0"/>
              <a:t> Hosting Tokens</a:t>
            </a:r>
            <a:endParaRPr lang="en-AU" sz="900" dirty="0"/>
          </a:p>
          <a:p>
            <a:endParaRPr lang="en-AU" sz="600" b="1" i="1" dirty="0"/>
          </a:p>
          <a:p>
            <a:r>
              <a:rPr lang="en-AU" sz="900" b="1" i="1" dirty="0"/>
              <a:t>Ticker:</a:t>
            </a:r>
            <a:r>
              <a:rPr lang="en-AU" sz="900" i="1" dirty="0"/>
              <a:t> Unique to each host</a:t>
            </a:r>
            <a:endParaRPr lang="en-AU" sz="900" dirty="0"/>
          </a:p>
          <a:p>
            <a:endParaRPr lang="en-AU" sz="600" b="1" i="1" dirty="0"/>
          </a:p>
          <a:p>
            <a:r>
              <a:rPr lang="en-AU" sz="900" b="1" i="1" dirty="0"/>
              <a:t>Smallest Unit:</a:t>
            </a:r>
            <a:r>
              <a:rPr lang="en-AU" sz="900" i="1" dirty="0"/>
              <a:t> 1 (non-divisible)</a:t>
            </a:r>
            <a:endParaRPr lang="en-AU" sz="900" b="1" i="1" dirty="0"/>
          </a:p>
          <a:p>
            <a:endParaRPr lang="en-AU" sz="600" b="1" i="1" dirty="0"/>
          </a:p>
          <a:p>
            <a:r>
              <a:rPr lang="en-AU" sz="900" b="1" i="1" dirty="0"/>
              <a:t>Distribution Mechanism:</a:t>
            </a:r>
            <a:r>
              <a:rPr lang="en-AU" sz="900" i="1" dirty="0"/>
              <a:t> Minted by Host and traded on DEX for Evers</a:t>
            </a:r>
            <a:endParaRPr lang="en-AU" sz="900" dirty="0"/>
          </a:p>
          <a:p>
            <a:endParaRPr lang="en-AU" sz="600" b="1" i="1" dirty="0"/>
          </a:p>
          <a:p>
            <a:r>
              <a:rPr lang="en-AU" sz="900" b="1" i="1" dirty="0"/>
              <a:t>Memo field:</a:t>
            </a:r>
            <a:r>
              <a:rPr lang="en-AU" sz="900" i="1" dirty="0"/>
              <a:t> Used to described host specs</a:t>
            </a:r>
            <a:endParaRPr lang="en-AU" sz="900" dirty="0"/>
          </a:p>
          <a:p>
            <a:endParaRPr lang="en-AU" sz="600" b="1" i="1" dirty="0"/>
          </a:p>
          <a:p>
            <a:r>
              <a:rPr lang="en-AU" sz="900" b="1" i="1" dirty="0"/>
              <a:t>Purpose:</a:t>
            </a:r>
            <a:r>
              <a:rPr lang="en-AU" sz="900" i="1" dirty="0"/>
              <a:t> Redeemed by DApps for 1 Moment (six minutes) of Hosting</a:t>
            </a:r>
            <a:endParaRPr lang="en-AU" sz="900" dirty="0"/>
          </a:p>
          <a:p>
            <a:endParaRPr lang="en-AU" sz="600" b="1" i="1" dirty="0"/>
          </a:p>
          <a:p>
            <a:r>
              <a:rPr lang="en-AU" sz="900" b="1" i="1" dirty="0"/>
              <a:t>Emissions:  </a:t>
            </a:r>
            <a:r>
              <a:rPr lang="en-AU" sz="900" i="1" dirty="0"/>
              <a:t>Dependent on host</a:t>
            </a:r>
            <a:endParaRPr lang="en-US" sz="9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C9A00-F571-F34A-92E2-CC4AAF13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CB7D67-7AF7-6340-A5C6-8CB26782864D}" type="slidenum">
              <a:rPr lang="en-AU" altLang="en-US" smtClean="0"/>
              <a:pPr>
                <a:defRPr/>
              </a:pPr>
              <a:t>14</a:t>
            </a:fld>
            <a:endParaRPr lang="en-AU" altLang="en-US" dirty="0"/>
          </a:p>
        </p:txBody>
      </p:sp>
      <p:pic>
        <p:nvPicPr>
          <p:cNvPr id="9" name="Graphic 8" descr="Check In with solid fill">
            <a:extLst>
              <a:ext uri="{FF2B5EF4-FFF2-40B4-BE49-F238E27FC236}">
                <a16:creationId xmlns:a16="http://schemas.microsoft.com/office/drawing/2014/main" id="{09F6FC25-515E-0846-8E66-0187D6828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4707" y="3086100"/>
            <a:ext cx="685800" cy="685800"/>
          </a:xfrm>
          <a:prstGeom prst="rect">
            <a:avLst/>
          </a:prstGeom>
        </p:spPr>
      </p:pic>
      <p:pic>
        <p:nvPicPr>
          <p:cNvPr id="15" name="Graphic 14" descr="Bank check with solid fill">
            <a:extLst>
              <a:ext uri="{FF2B5EF4-FFF2-40B4-BE49-F238E27FC236}">
                <a16:creationId xmlns:a16="http://schemas.microsoft.com/office/drawing/2014/main" id="{2850EAA6-0D74-7543-A7EA-C46FAA639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8006" y="2487338"/>
            <a:ext cx="685800" cy="685800"/>
          </a:xfrm>
          <a:prstGeom prst="rect">
            <a:avLst/>
          </a:prstGeom>
        </p:spPr>
      </p:pic>
      <p:pic>
        <p:nvPicPr>
          <p:cNvPr id="19" name="Graphic 18" descr="Flying Money outline">
            <a:extLst>
              <a:ext uri="{FF2B5EF4-FFF2-40B4-BE49-F238E27FC236}">
                <a16:creationId xmlns:a16="http://schemas.microsoft.com/office/drawing/2014/main" id="{11904B43-159E-4E49-89A5-5953DDEBF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8006" y="3771900"/>
            <a:ext cx="685800" cy="685800"/>
          </a:xfrm>
          <a:prstGeom prst="rect">
            <a:avLst/>
          </a:prstGeom>
        </p:spPr>
      </p:pic>
      <p:pic>
        <p:nvPicPr>
          <p:cNvPr id="21" name="Graphic 20" descr="Continuous Improvement with solid fill">
            <a:extLst>
              <a:ext uri="{FF2B5EF4-FFF2-40B4-BE49-F238E27FC236}">
                <a16:creationId xmlns:a16="http://schemas.microsoft.com/office/drawing/2014/main" id="{955343EB-D2BE-1540-B94F-2EA14B9EEC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2906" y="2830238"/>
            <a:ext cx="1296000" cy="129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A03EA8-1C11-D04E-B2DF-21F383556C94}"/>
              </a:ext>
            </a:extLst>
          </p:cNvPr>
          <p:cNvSpPr txBox="1"/>
          <p:nvPr/>
        </p:nvSpPr>
        <p:spPr>
          <a:xfrm>
            <a:off x="4253557" y="396401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C8486-AA2E-694E-A812-EA1296C0C1CA}"/>
              </a:ext>
            </a:extLst>
          </p:cNvPr>
          <p:cNvSpPr txBox="1"/>
          <p:nvPr/>
        </p:nvSpPr>
        <p:spPr>
          <a:xfrm>
            <a:off x="6018532" y="23488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E14A1-F690-8248-8904-FF9686AE46FE}"/>
              </a:ext>
            </a:extLst>
          </p:cNvPr>
          <p:cNvSpPr txBox="1"/>
          <p:nvPr/>
        </p:nvSpPr>
        <p:spPr>
          <a:xfrm>
            <a:off x="5918006" y="449771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1CA07-6E49-0D43-A648-FE2C555FC8B6}"/>
              </a:ext>
            </a:extLst>
          </p:cNvPr>
          <p:cNvSpPr txBox="1"/>
          <p:nvPr/>
        </p:nvSpPr>
        <p:spPr>
          <a:xfrm>
            <a:off x="7677022" y="3867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167574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74EA233-FCC4-6D46-BEB3-724D4A40E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880" y="1537812"/>
            <a:ext cx="7262241" cy="4177189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D8BE0-6112-4A4A-8FF8-16FB5F2B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1014" y="5715000"/>
            <a:ext cx="585787" cy="161925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  <a:defRPr/>
            </a:pPr>
            <a:fld id="{B577FD31-056B-0B43-98B8-30FA5425193B}" type="slidenum">
              <a:rPr lang="en-AU" altLang="en-US" sz="675"/>
              <a:pPr>
                <a:lnSpc>
                  <a:spcPct val="90000"/>
                </a:lnSpc>
                <a:spcAft>
                  <a:spcPts val="450"/>
                </a:spcAft>
                <a:defRPr/>
              </a:pPr>
              <a:t>15</a:t>
            </a:fld>
            <a:endParaRPr lang="en-AU" altLang="en-US" sz="675" dirty="0"/>
          </a:p>
        </p:txBody>
      </p:sp>
    </p:spTree>
    <p:extLst>
      <p:ext uri="{BB962C8B-B14F-4D97-AF65-F5344CB8AC3E}">
        <p14:creationId xmlns:p14="http://schemas.microsoft.com/office/powerpoint/2010/main" val="241158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1859-5A34-7C45-9039-32862FBE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5B194-9B98-ED48-8EE5-E67FAE9C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Caused Biggest Headache</a:t>
            </a:r>
          </a:p>
          <a:p>
            <a:endParaRPr lang="en-US" dirty="0"/>
          </a:p>
          <a:p>
            <a:r>
              <a:rPr lang="en-US" dirty="0"/>
              <a:t>Want to incentivise Hosts to exist ahead of dApps</a:t>
            </a:r>
          </a:p>
          <a:p>
            <a:endParaRPr lang="en-US" dirty="0"/>
          </a:p>
          <a:p>
            <a:r>
              <a:rPr lang="en-US" dirty="0"/>
              <a:t>BUT How to protect against malicious Hosts?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D7F12-8850-E844-B3BB-A01696F2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FBD89D-526B-4A48-9B56-D5012C774D10}" type="slidenum">
              <a:rPr lang="en-AU" altLang="en-US" smtClean="0"/>
              <a:pPr>
                <a:defRPr/>
              </a:pPr>
              <a:t>16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393955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3E18-D2F0-E943-9C1A-3A02CBE1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Landed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617B-E6C6-154A-88E3-64776639A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Mint All Tokens At Launch</a:t>
            </a:r>
          </a:p>
          <a:p>
            <a:endParaRPr lang="en-US" sz="2800" dirty="0"/>
          </a:p>
          <a:p>
            <a:r>
              <a:rPr lang="en-US" sz="2800" dirty="0"/>
              <a:t>Airdrop some</a:t>
            </a:r>
          </a:p>
          <a:p>
            <a:endParaRPr lang="en-US" sz="2800" dirty="0"/>
          </a:p>
          <a:p>
            <a:r>
              <a:rPr lang="en-US" sz="2800" dirty="0"/>
              <a:t>NFP Foundation Will Use Remainder to Buy Hosting for a Community Contract</a:t>
            </a:r>
          </a:p>
          <a:p>
            <a:endParaRPr lang="en-US" sz="2800" dirty="0"/>
          </a:p>
          <a:p>
            <a:r>
              <a:rPr lang="en-US" sz="2800" dirty="0"/>
              <a:t>Hosting Purchase Regime Becomes Distribution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BC74D-9CBA-AD4A-A7C3-9F8C035C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FBD89D-526B-4A48-9B56-D5012C774D10}" type="slidenum">
              <a:rPr lang="en-AU" altLang="en-US" smtClean="0"/>
              <a:pPr>
                <a:defRPr/>
              </a:pPr>
              <a:t>17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7343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E4E89D74-4E72-F041-9633-B36E63DF4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Issues Arise?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B8D0A8F3-D96F-FF45-9E45-96B8F74AF9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You want to launch a Proof of Work meme (purposeless) coin similar to Doge.</a:t>
            </a:r>
          </a:p>
          <a:p>
            <a:pPr marL="0" indent="0" algn="ctr">
              <a:buFontTx/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You and your friends plan to mine the tokens yourselves for 6 months before making the code base open source</a:t>
            </a:r>
          </a:p>
          <a:p>
            <a:pPr marL="0" indent="0" algn="ctr">
              <a:buFontTx/>
              <a:buNone/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400" dirty="0">
                <a:ea typeface="ＭＳ Ｐゴシック" panose="020B0600070205080204" pitchFamily="34" charset="-128"/>
              </a:rPr>
              <a:t>You plan to pre-sell some tokens to fund your development</a:t>
            </a:r>
          </a:p>
          <a:p>
            <a:pPr marL="0" indent="0" algn="ctr">
              <a:buFontTx/>
              <a:buNone/>
            </a:pPr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E4E89D74-4E72-F041-9633-B36E63DF4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Issues Arise?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B8D0A8F3-D96F-FF45-9E45-96B8F74AF9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You want to launch a Proof of Stake chain for smart contracts because proof of work is too slow. 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The more of your token nodes stake, the more chance of earning a token and winning a block. Malicious nodes have their stake slashed.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You and your friends plan to pre-mint tokens yourselves when the code base open source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You plan to pre-sell some tokens to fund your development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What if you launched it as </a:t>
            </a:r>
            <a:r>
              <a:rPr lang="en-AU" altLang="en-US" sz="2000" dirty="0" err="1">
                <a:ea typeface="ＭＳ Ｐゴシック" panose="020B0600070205080204" pitchFamily="34" charset="-128"/>
              </a:rPr>
              <a:t>PoW</a:t>
            </a:r>
            <a:r>
              <a:rPr lang="en-AU" altLang="en-US" sz="2000" dirty="0">
                <a:ea typeface="ＭＳ Ｐゴシック" panose="020B0600070205080204" pitchFamily="34" charset="-128"/>
              </a:rPr>
              <a:t> and moved to </a:t>
            </a:r>
            <a:r>
              <a:rPr lang="en-AU" altLang="en-US" sz="2000" dirty="0" err="1">
                <a:ea typeface="ＭＳ Ｐゴシック" panose="020B0600070205080204" pitchFamily="34" charset="-128"/>
              </a:rPr>
              <a:t>PoS</a:t>
            </a:r>
            <a:r>
              <a:rPr lang="en-AU" altLang="en-US" sz="2000" dirty="0">
                <a:ea typeface="ＭＳ Ｐゴシック" panose="020B0600070205080204" pitchFamily="34" charset="-128"/>
              </a:rPr>
              <a:t> later?</a:t>
            </a:r>
          </a:p>
          <a:p>
            <a:pPr marL="0" indent="0" algn="ctr">
              <a:buFontTx/>
              <a:buNone/>
            </a:pPr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21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E4E89D74-4E72-F041-9633-B36E63DF4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Issues Arise?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B8D0A8F3-D96F-FF45-9E45-96B8F74AF9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You want to launch a UNL Consensus chain for smart contracts, like the XRPL. 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You need to publish a default UNL of around 34 trusted nodes to help protect the network against unintended forks.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You and your friends plan to pre-mint all tokens and then distribute them.</a:t>
            </a:r>
          </a:p>
          <a:p>
            <a:pPr marL="0" indent="0" algn="ctr">
              <a:buFontTx/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marL="0" indent="0" algn="ctr">
              <a:buFontTx/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You plan to pre-sell some tokens to fund your development</a:t>
            </a:r>
          </a:p>
          <a:p>
            <a:pPr marL="0" indent="0" algn="ctr">
              <a:buFontTx/>
              <a:buNone/>
            </a:pPr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849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9B78-3BC0-7F42-9923-8E4A8867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- Evernode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DDB6-EEF2-1749-A945-9F03F70D3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2863" indent="0" algn="ctr">
              <a:buNone/>
            </a:pPr>
            <a:endParaRPr lang="en-AU" sz="2100" dirty="0"/>
          </a:p>
          <a:p>
            <a:pPr marL="42863" indent="0" algn="ctr">
              <a:buNone/>
            </a:pPr>
            <a:r>
              <a:rPr lang="en-AU" sz="2100" dirty="0"/>
              <a:t>Global. Permissionless. Flexible. Fast. Scalable.</a:t>
            </a:r>
            <a:endParaRPr lang="en-AU" sz="750" dirty="0"/>
          </a:p>
          <a:p>
            <a:pPr marL="42863" indent="0" algn="ctr">
              <a:buNone/>
            </a:pPr>
            <a:endParaRPr lang="en-AU" sz="2100" dirty="0"/>
          </a:p>
          <a:p>
            <a:pPr marL="42863" indent="0" algn="ctr">
              <a:buNone/>
            </a:pPr>
            <a:r>
              <a:rPr lang="en-AU" sz="2100" dirty="0"/>
              <a:t>“Layer 2” Network of HotPocket Nodes</a:t>
            </a:r>
            <a:endParaRPr lang="en-AU" sz="750" dirty="0"/>
          </a:p>
          <a:p>
            <a:pPr marL="42863" indent="0" algn="ctr">
              <a:buNone/>
            </a:pPr>
            <a:endParaRPr lang="en-AU" sz="2100" dirty="0"/>
          </a:p>
          <a:p>
            <a:pPr marL="42863" indent="0" algn="ctr">
              <a:buNone/>
            </a:pPr>
            <a:r>
              <a:rPr lang="en-AU" sz="2100" dirty="0"/>
              <a:t>Composed from the XRP Ledger</a:t>
            </a:r>
            <a:endParaRPr lang="en-AU" sz="750" dirty="0"/>
          </a:p>
          <a:p>
            <a:pPr marL="42863" indent="0" algn="ctr">
              <a:buNone/>
            </a:pPr>
            <a:endParaRPr lang="en-AU" sz="2100" dirty="0"/>
          </a:p>
          <a:p>
            <a:pPr marL="42863" indent="0" algn="ctr">
              <a:buNone/>
            </a:pPr>
            <a:r>
              <a:rPr lang="en-AU" sz="2100" dirty="0"/>
              <a:t>Incentivised to Host DApps</a:t>
            </a:r>
            <a:endParaRPr lang="en-AU" sz="750" dirty="0"/>
          </a:p>
          <a:p>
            <a:pPr marL="42863" indent="0" algn="ctr">
              <a:buNone/>
            </a:pPr>
            <a:endParaRPr lang="en-AU" sz="2100" dirty="0"/>
          </a:p>
          <a:p>
            <a:pPr marL="42863" indent="0" algn="ctr">
              <a:buNone/>
            </a:pPr>
            <a:r>
              <a:rPr lang="en-AU" sz="2100" dirty="0"/>
              <a:t>Utilises DEX and Hooks</a:t>
            </a:r>
            <a:endParaRPr lang="en-AU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C1273-2236-6B4C-A837-C514A1C0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5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099918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14023DC-8562-B846-A1DF-B476196F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1268761"/>
            <a:ext cx="4611140" cy="871538"/>
          </a:xfrm>
        </p:spPr>
        <p:txBody>
          <a:bodyPr/>
          <a:lstStyle/>
          <a:p>
            <a:r>
              <a:rPr lang="en-AU" dirty="0"/>
              <a:t>Global. Permissionless. Flexible. Fast. Scalable.</a:t>
            </a:r>
            <a:endParaRPr lang="en-US" dirty="0"/>
          </a:p>
        </p:txBody>
      </p:sp>
      <p:pic>
        <p:nvPicPr>
          <p:cNvPr id="5" name="IMG_1554_W13dTG.mp4" descr="IMG_1554_W13dTG.mp4">
            <a:hlinkClick r:id="" action="ppaction://media"/>
            <a:extLst>
              <a:ext uri="{FF2B5EF4-FFF2-40B4-BE49-F238E27FC236}">
                <a16:creationId xmlns:a16="http://schemas.microsoft.com/office/drawing/2014/main" id="{9FBB7713-4E1C-894B-963F-D7D636502B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1764505" y="2181224"/>
            <a:ext cx="5613797" cy="31575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D5EC2-6CC5-8743-BE0B-B16D3224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6</a:t>
            </a:fld>
            <a:endParaRPr lang="en-AU" alt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F0BAB5-CCB3-D748-81A8-431A2C6F313F}"/>
              </a:ext>
            </a:extLst>
          </p:cNvPr>
          <p:cNvSpPr txBox="1">
            <a:spLocks/>
          </p:cNvSpPr>
          <p:nvPr/>
        </p:nvSpPr>
        <p:spPr>
          <a:xfrm>
            <a:off x="2863795" y="5335226"/>
            <a:ext cx="3415216" cy="6036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kern="0" dirty="0">
                <a:hlinkClick r:id="rId5"/>
              </a:rPr>
              <a:t>https://hpdemo.evernode.org/everdog</a:t>
            </a:r>
            <a:endParaRPr lang="en-US" sz="1500" kern="0" dirty="0"/>
          </a:p>
          <a:p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6578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F92E-BD4D-034F-BFA9-7176310B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429941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HotPocket –Evernode’s Beating Heart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B8E51-574E-684A-A5F6-701B533AD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94336"/>
            <a:ext cx="4038600" cy="315753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1125" b="1" dirty="0"/>
              <a:t>UNL Consensus Protocol: </a:t>
            </a:r>
            <a:r>
              <a:rPr lang="en-AU" sz="1125" dirty="0"/>
              <a:t>Enforces consensus rules on inputs and outputs and maintains a shared, canonical state.</a:t>
            </a:r>
          </a:p>
          <a:p>
            <a:pPr>
              <a:lnSpc>
                <a:spcPct val="90000"/>
              </a:lnSpc>
            </a:pPr>
            <a:endParaRPr lang="en-AU" sz="1125" dirty="0"/>
          </a:p>
          <a:p>
            <a:pPr>
              <a:lnSpc>
                <a:spcPct val="90000"/>
              </a:lnSpc>
            </a:pPr>
            <a:r>
              <a:rPr lang="en-AU" sz="1125" b="1" dirty="0"/>
              <a:t>Rapid State Sync: </a:t>
            </a:r>
            <a:r>
              <a:rPr lang="en-AU" sz="1125" dirty="0"/>
              <a:t>A bundle of features to make it as easy to spin up a HotPocket Node.</a:t>
            </a:r>
          </a:p>
          <a:p>
            <a:pPr>
              <a:lnSpc>
                <a:spcPct val="90000"/>
              </a:lnSpc>
            </a:pPr>
            <a:endParaRPr lang="en-AU" sz="1125" b="1" dirty="0"/>
          </a:p>
          <a:p>
            <a:pPr>
              <a:lnSpc>
                <a:spcPct val="90000"/>
              </a:lnSpc>
            </a:pPr>
            <a:r>
              <a:rPr lang="en-AU" sz="1125" b="1" dirty="0"/>
              <a:t>Contract Lifecycle Management: </a:t>
            </a:r>
            <a:r>
              <a:rPr lang="en-AU" sz="1125" dirty="0"/>
              <a:t>Ensures all contracts have the same configuration and allows contracts to be upgraded automatically at consensus.</a:t>
            </a:r>
          </a:p>
          <a:p>
            <a:pPr>
              <a:lnSpc>
                <a:spcPct val="90000"/>
              </a:lnSpc>
            </a:pPr>
            <a:endParaRPr lang="en-AU" sz="1125" b="1" dirty="0"/>
          </a:p>
          <a:p>
            <a:pPr>
              <a:lnSpc>
                <a:spcPct val="90000"/>
              </a:lnSpc>
            </a:pPr>
            <a:r>
              <a:rPr lang="en-AU" sz="1125" b="1" dirty="0"/>
              <a:t>Daemon (called Sashimono):  </a:t>
            </a:r>
            <a:r>
              <a:rPr lang="en-AU" sz="1125" dirty="0"/>
              <a:t>Co-ordinates the cluster through encrypted messages posted to the layer 1 chain.</a:t>
            </a:r>
          </a:p>
          <a:p>
            <a:pPr>
              <a:lnSpc>
                <a:spcPct val="90000"/>
              </a:lnSpc>
            </a:pPr>
            <a:endParaRPr lang="en-AU" sz="1125" b="1" dirty="0"/>
          </a:p>
          <a:p>
            <a:pPr>
              <a:lnSpc>
                <a:spcPct val="90000"/>
              </a:lnSpc>
            </a:pPr>
            <a:r>
              <a:rPr lang="en-AU" sz="1125" b="1" dirty="0"/>
              <a:t>Minimal setup: </a:t>
            </a:r>
            <a:r>
              <a:rPr lang="en-AU" sz="1125" dirty="0"/>
              <a:t>New nodes need minimal information to sync with a cluster.</a:t>
            </a:r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0E0DA90D-D293-4F47-928A-4B8EEA75E6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565607"/>
            <a:ext cx="4038600" cy="2614994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BEAEC-90DE-C84F-9888-AD428A97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1014" y="5715000"/>
            <a:ext cx="585787" cy="161925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  <a:defRPr/>
            </a:pPr>
            <a:fld id="{B577FD31-056B-0B43-98B8-30FA5425193B}" type="slidenum">
              <a:rPr lang="en-AU" altLang="en-US" sz="675"/>
              <a:pPr>
                <a:lnSpc>
                  <a:spcPct val="90000"/>
                </a:lnSpc>
                <a:spcAft>
                  <a:spcPts val="450"/>
                </a:spcAft>
                <a:defRPr/>
              </a:pPr>
              <a:t>7</a:t>
            </a:fld>
            <a:endParaRPr lang="en-AU" altLang="en-US" sz="675" dirty="0"/>
          </a:p>
        </p:txBody>
      </p:sp>
    </p:spTree>
    <p:extLst>
      <p:ext uri="{BB962C8B-B14F-4D97-AF65-F5344CB8AC3E}">
        <p14:creationId xmlns:p14="http://schemas.microsoft.com/office/powerpoint/2010/main" val="1909526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3392-9617-604B-8D54-EC7C830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 HotPocket Network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937441-4B36-8844-8B2B-80645D4A46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4881" y="2782662"/>
            <a:ext cx="3786283" cy="701612"/>
          </a:xfrm>
        </p:spPr>
      </p:pic>
      <p:pic>
        <p:nvPicPr>
          <p:cNvPr id="14" name="Content Placeholder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61B5D40-EBC0-E643-A50E-ECEDE6C39F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7940" y="1894198"/>
            <a:ext cx="4078796" cy="33815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B8748-0037-D649-B688-5623BE9D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CB7D67-7AF7-6340-A5C6-8CB26782864D}" type="slidenum">
              <a:rPr lang="en-AU" altLang="en-US" smtClean="0"/>
              <a:pPr>
                <a:defRPr/>
              </a:pPr>
              <a:t>8</a:t>
            </a:fld>
            <a:endParaRPr lang="en-AU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8D928F8-7ADF-474F-B0B6-6F3A1A917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45" y="3811369"/>
            <a:ext cx="4869942" cy="1804226"/>
          </a:xfrm>
          <a:prstGeom prst="rect">
            <a:avLst/>
          </a:prstGeom>
        </p:spPr>
      </p:pic>
      <p:pic>
        <p:nvPicPr>
          <p:cNvPr id="16" name="Graphic 15" descr="Badge 1 with solid fill">
            <a:extLst>
              <a:ext uri="{FF2B5EF4-FFF2-40B4-BE49-F238E27FC236}">
                <a16:creationId xmlns:a16="http://schemas.microsoft.com/office/drawing/2014/main" id="{52DA7EFA-A0C3-DE4E-B69C-36DCB25C0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1130" y="2112666"/>
            <a:ext cx="685800" cy="685800"/>
          </a:xfrm>
          <a:prstGeom prst="rect">
            <a:avLst/>
          </a:prstGeom>
        </p:spPr>
      </p:pic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E2D14C8A-F32D-C44A-BF84-7E7EB8065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230" y="3811370"/>
            <a:ext cx="685800" cy="685800"/>
          </a:xfrm>
          <a:prstGeom prst="rect">
            <a:avLst/>
          </a:prstGeom>
        </p:spPr>
      </p:pic>
      <p:pic>
        <p:nvPicPr>
          <p:cNvPr id="20" name="Graphic 19" descr="Badge 3 with solid fill">
            <a:extLst>
              <a:ext uri="{FF2B5EF4-FFF2-40B4-BE49-F238E27FC236}">
                <a16:creationId xmlns:a16="http://schemas.microsoft.com/office/drawing/2014/main" id="{2148C4C8-BDF4-9249-AA18-330B179478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07678" y="288629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115-76F8-BD48-A346-503C59A0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46177-6007-A448-8EF1-675E4BF51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41F062-5DAE-A545-953B-BC86AD55E5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sz="1350" dirty="0"/>
              <a:t>HotPocket dApps don’t </a:t>
            </a:r>
            <a:r>
              <a:rPr lang="en-AU" sz="1350" b="1" dirty="0"/>
              <a:t>run on</a:t>
            </a:r>
            <a:r>
              <a:rPr lang="en-AU" sz="1350" dirty="0"/>
              <a:t> blockchains, they </a:t>
            </a:r>
            <a:r>
              <a:rPr lang="en-AU" sz="1350" b="1" dirty="0"/>
              <a:t>are</a:t>
            </a:r>
            <a:r>
              <a:rPr lang="en-AU" sz="1350" dirty="0"/>
              <a:t> blockchains. Each dApp is its own blockchain with its own chain history and dedicated nodes, making them flexible.</a:t>
            </a:r>
          </a:p>
          <a:p>
            <a:endParaRPr lang="en-AU" sz="1350" dirty="0"/>
          </a:p>
          <a:p>
            <a:r>
              <a:rPr lang="en-AU" sz="1350" dirty="0"/>
              <a:t>DApps may be public or private. DApps may call external services, read and write data directly to disk and the web, and generally perform any task a regular program can, without centralisation or trusted third parties and without requiring the programmer to implement their own consensus mechanisms.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3642C0-01EA-444B-A417-03047CFBE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D6629D-738D-954B-8FB9-2D611F4B1D7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U" sz="1350" b="1" dirty="0"/>
              <a:t>Privacy Compliance: </a:t>
            </a:r>
            <a:r>
              <a:rPr lang="en-AU" sz="1350" dirty="0"/>
              <a:t>dApps can encrypt data, run only on hosts with required privacy features.</a:t>
            </a:r>
          </a:p>
          <a:p>
            <a:endParaRPr lang="en-AU" sz="1350" dirty="0"/>
          </a:p>
          <a:p>
            <a:r>
              <a:rPr lang="en-AU" sz="1350" b="1" dirty="0"/>
              <a:t>Scale &amp; Flexibility: </a:t>
            </a:r>
            <a:r>
              <a:rPr lang="en-AU" sz="1350" dirty="0"/>
              <a:t>dApps can run on as few or as many hosts as desired for cost/security.</a:t>
            </a:r>
          </a:p>
          <a:p>
            <a:endParaRPr lang="en-AU" sz="1350" b="1" dirty="0"/>
          </a:p>
          <a:p>
            <a:r>
              <a:rPr lang="en-AU" sz="1350" b="1" dirty="0"/>
              <a:t>On-Demand Oracles: </a:t>
            </a:r>
            <a:r>
              <a:rPr lang="en-AU" sz="1350" dirty="0"/>
              <a:t>dApps can elect a jury of peers to get and agree on off-chain truth.</a:t>
            </a:r>
          </a:p>
          <a:p>
            <a:endParaRPr lang="en-AU" sz="1350" b="1" dirty="0"/>
          </a:p>
          <a:p>
            <a:r>
              <a:rPr lang="en-AU" sz="1350" b="1" dirty="0"/>
              <a:t>Enhanced Security: </a:t>
            </a:r>
            <a:r>
              <a:rPr lang="en-AU" sz="1350" dirty="0"/>
              <a:t>dApps can detect and shut down unreliable instances and reload it on a new, more trusted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9CF2-D403-BC41-A2F9-C24F752A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9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632650787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PowerpointTemplate20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ANUPowerpointTemplate2010</Template>
  <TotalTime>13788</TotalTime>
  <Words>812</Words>
  <Application>Microsoft Macintosh PowerPoint</Application>
  <PresentationFormat>On-screen Show (4:3)</PresentationFormat>
  <Paragraphs>149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ANUPowerpointTemplate2010</vt:lpstr>
      <vt:lpstr>Liability Workshop</vt:lpstr>
      <vt:lpstr>What Issues Arise?</vt:lpstr>
      <vt:lpstr>What Issues Arise?</vt:lpstr>
      <vt:lpstr>What Issues Arise?</vt:lpstr>
      <vt:lpstr>Case Study - Evernode</vt:lpstr>
      <vt:lpstr>Global. Permissionless. Flexible. Fast. Scalable.</vt:lpstr>
      <vt:lpstr>HotPocket –Evernode’s Beating Heart</vt:lpstr>
      <vt:lpstr>Layer 2 HotPocket Network</vt:lpstr>
      <vt:lpstr>Benefits</vt:lpstr>
      <vt:lpstr>Nice Tech, But So What…?</vt:lpstr>
      <vt:lpstr>Network = L2 on XRPL</vt:lpstr>
      <vt:lpstr>Why XRPL</vt:lpstr>
      <vt:lpstr>Evers – Native Token</vt:lpstr>
      <vt:lpstr>Hosting Tokens</vt:lpstr>
      <vt:lpstr>PowerPoint Presentation</vt:lpstr>
      <vt:lpstr>Token Distribution</vt:lpstr>
      <vt:lpstr>Where We Landed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Scott Chamberlain</cp:lastModifiedBy>
  <cp:revision>121</cp:revision>
  <dcterms:created xsi:type="dcterms:W3CDTF">2010-10-19T05:25:31Z</dcterms:created>
  <dcterms:modified xsi:type="dcterms:W3CDTF">2022-03-10T04:11:23Z</dcterms:modified>
</cp:coreProperties>
</file>